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90" r:id="rId3"/>
    <p:sldId id="291" r:id="rId4"/>
    <p:sldId id="292" r:id="rId5"/>
    <p:sldId id="272" r:id="rId6"/>
    <p:sldId id="293" r:id="rId7"/>
    <p:sldId id="273" r:id="rId8"/>
    <p:sldId id="296" r:id="rId9"/>
    <p:sldId id="294" r:id="rId10"/>
    <p:sldId id="29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707E"/>
    <a:srgbClr val="93B5B3"/>
    <a:srgbClr val="C8DAD3"/>
    <a:srgbClr val="3A3A3A"/>
    <a:srgbClr val="F2F6F5"/>
    <a:srgbClr val="FFC000"/>
    <a:srgbClr val="FF5C01"/>
    <a:srgbClr val="181717"/>
    <a:srgbClr val="FFDE75"/>
    <a:srgbClr val="5D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2430" autoAdjust="0"/>
  </p:normalViewPr>
  <p:slideViewPr>
    <p:cSldViewPr showGuides="1">
      <p:cViewPr varScale="1">
        <p:scale>
          <a:sx n="105" d="100"/>
          <a:sy n="105" d="100"/>
        </p:scale>
        <p:origin x="660" y="114"/>
      </p:cViewPr>
      <p:guideLst>
        <p:guide pos="3840"/>
        <p:guide orient="horz" pos="864"/>
        <p:guide orient="horz" pos="403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25AE6-CD04-4C7E-91F5-B8F37F2D151A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265B9-C8E3-4D2D-B52C-54B264F93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6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2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4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1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6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076B-257A-4A89-B71F-AFA2EB8D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5BC2E-823D-4A65-9FD2-7BB5868D5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D7FCB-D4B1-4EB4-A3D8-DC10E461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F33AE-8D1A-4CC6-9AB8-95CD8E0E88E0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A6DD7-1681-4D0E-8608-4689564C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8F82-6B7D-4CDF-B5BF-24CE5829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D851-9365-46B3-9250-0C22E029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610D1-1348-4610-855F-8040CE478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B5AF4-CF54-4FE7-A43F-071EB9A4E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1C39-9DC3-482D-BFBA-B037B20CB665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35195-EEBD-449C-9247-CC06ED2D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3408-B879-4A9B-B111-1A9E203D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9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B63A08-6DC3-4EC5-BBCF-DF4CA1CBD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ED7EB-D4C9-4F0C-AF10-F699A649A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36176-E7EB-44CA-8655-A2466836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D6DC6-09BC-46FE-8C9B-08CA866C458E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F5D3F-C870-4D34-BF81-707DE6D1A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7997-E4A0-449C-BBD5-A696854C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74FE-033E-4D8B-B3EF-5476D3B0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DEBB-1EB1-4C48-91C7-AD4A25809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68A9B-1D9D-4F6A-87F7-3AB620AD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69C9-1A7E-4AF1-AAF2-DE73903E5027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61955-061F-430D-B35E-E261D4E9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64C4F-B265-44CC-B44D-B195AFAC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0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130-6EDC-465B-B5FB-153A0722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36B6D-2A90-4C71-AF44-9D2FEC3C6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0C9C7-C9FE-4587-82B6-93D264C2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B4CF-EC1D-49B2-9A08-5FA8063CD5BC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D7FAA-26C9-4F4C-AED1-BFD2D7A4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AECC5-F1B2-40FE-BEF2-1952FF50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E5C65-5D64-4964-8EC8-233EAAA4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D5242-00A0-4B6C-865D-D8BCD37FE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C6262-3C2C-44D2-A317-46EFEB67A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00193-2F6F-44FB-A0E7-9C0A8A17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CEAE-B7C6-4494-83A5-56E540E1C7CC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4061F-284B-481E-A1CE-4EEF5E33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B5D88-531B-428C-A6DC-C8F94614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1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4E07-435D-4174-8182-A7320DFD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8759F-F25F-41DE-913B-1E820FE09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AE5A3-C958-40FF-82C8-159C59374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AC696-69CD-4E42-AEC5-85A3FB8DD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04AAF-682F-4664-86B4-FF67D32F8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1E1F85-4E1B-4885-94EC-75673E5A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AEC5-9BD3-4F0F-B31D-9BB0AD51428D}" type="datetime1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F1F6B0-DD18-49C5-BEA5-B01BC181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CD035-A567-4BCB-B419-88B3640E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4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F76A-F76C-4425-8A42-B540C078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F4E6B5-10A1-45AA-B4B9-AE7B8F69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0F86-0FBE-4D13-8299-FFD3E557BE9B}" type="datetime1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CD328-987F-4416-8E11-83BF8ACEE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B30B4-5A91-42B6-858F-563B2E57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1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3170F-FCBA-49E4-9179-9B88AB77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655-3C17-40C8-AE56-2FE6744D120D}" type="datetime1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0BB0E-E549-4943-B3AB-5C05EB45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404F-3F6E-4AAA-AE35-553FB527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014A-6EE0-454A-B855-F7BECD92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9B78-7ED5-4C83-8191-1C766B0E2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84FD8-8255-4BE0-952A-2BC74143B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77680-4913-4441-8A36-7BAB1ECC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C1F74-C073-4A10-8D6F-127DF07F1CBF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277D-7563-408C-9D44-9C883152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EDFD-C4D9-477E-B7D7-9E1377E7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1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BBF-FEBA-42BB-BF33-FC916ED2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9171F-EB00-454C-BF6E-B4BFFB681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82CB7-6BF6-48A9-9C62-E778C385F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CD5B8-3116-4156-AC43-2602FA3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AA8-D02F-4590-B006-4BE42AC5A511}" type="datetime1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7D517-25E6-4B86-9A88-C73794ED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11184-AC44-4B56-BA91-958BB70C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7B31D-369B-4918-BCCB-6D5E0B2FF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F4A80-46B2-4034-AE79-C6507C936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15B7-C339-4B02-989B-B16D18964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4FFAC-0875-41F5-99C5-B17BB1F97299}" type="datetime1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F3837-EB43-4AC7-9301-CD163FEBB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A9ABE-23B2-4777-9AA4-4C6451E7F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BCA1-DEDB-4768-B0C2-9E03C0298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8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263900" y="1185930"/>
            <a:ext cx="5664200" cy="4486140"/>
            <a:chOff x="3505200" y="806440"/>
            <a:chExt cx="5664200" cy="4007285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42CC7C91-872C-4F33-92F5-592F00CD333C}"/>
                </a:ext>
              </a:extLst>
            </p:cNvPr>
            <p:cNvSpPr txBox="1"/>
            <p:nvPr/>
          </p:nvSpPr>
          <p:spPr>
            <a:xfrm>
              <a:off x="3505200" y="806440"/>
              <a:ext cx="5664200" cy="34640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rgbClr val="4E697A"/>
                  </a:solidFill>
                  <a:latin typeface="+mj-lt"/>
                </a:rPr>
                <a:t>SPARK</a:t>
              </a:r>
            </a:p>
            <a:p>
              <a:pPr algn="ctr"/>
              <a:r>
                <a:rPr lang="en-US" altLang="zh-CN" sz="7200" dirty="0">
                  <a:solidFill>
                    <a:srgbClr val="4E697A"/>
                  </a:solidFill>
                  <a:latin typeface="+mj-lt"/>
                </a:rPr>
                <a:t>GRAPHX</a:t>
              </a:r>
            </a:p>
            <a:p>
              <a:pPr algn="ctr"/>
              <a:r>
                <a:rPr lang="en-US" altLang="zh-CN" sz="3600" dirty="0">
                  <a:solidFill>
                    <a:srgbClr val="4E697A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</a:rPr>
                <a:t>——</a:t>
              </a:r>
            </a:p>
            <a:p>
              <a:pPr algn="ctr"/>
              <a:r>
                <a:rPr lang="zh-CN" altLang="en-US" sz="3600" dirty="0">
                  <a:solidFill>
                    <a:srgbClr val="4E697A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知乎用户关注</a:t>
              </a:r>
              <a:endParaRPr lang="en-US" altLang="zh-CN" sz="3600" dirty="0">
                <a:solidFill>
                  <a:srgbClr val="4E697A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algn="ctr"/>
              <a:r>
                <a:rPr lang="zh-CN" altLang="en-US" sz="3600" dirty="0">
                  <a:solidFill>
                    <a:srgbClr val="4E697A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</a:rPr>
                <a:t>图计算</a:t>
              </a:r>
              <a:endParaRPr lang="en-US" altLang="zh-CN" sz="3600" dirty="0">
                <a:solidFill>
                  <a:srgbClr val="4E697A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endParaRPr>
            </a:p>
          </p:txBody>
        </p:sp>
        <p:cxnSp>
          <p:nvCxnSpPr>
            <p:cNvPr id="15" name="Straight Connector 5">
              <a:extLst>
                <a:ext uri="{FF2B5EF4-FFF2-40B4-BE49-F238E27FC236}">
                  <a16:creationId xmlns:a16="http://schemas.microsoft.com/office/drawing/2014/main" id="{C9B0CBD8-6C79-49F0-BC96-F62C87195F9D}"/>
                </a:ext>
              </a:extLst>
            </p:cNvPr>
            <p:cNvCxnSpPr>
              <a:cxnSpLocks/>
            </p:cNvCxnSpPr>
            <p:nvPr/>
          </p:nvCxnSpPr>
          <p:spPr>
            <a:xfrm>
              <a:off x="5003800" y="4448475"/>
              <a:ext cx="2667000" cy="0"/>
            </a:xfrm>
            <a:prstGeom prst="line">
              <a:avLst/>
            </a:prstGeom>
            <a:ln w="28575">
              <a:solidFill>
                <a:srgbClr val="C8DA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4DC62499-0964-4B93-A3F9-C58FCC7FA301}"/>
                </a:ext>
              </a:extLst>
            </p:cNvPr>
            <p:cNvSpPr txBox="1"/>
            <p:nvPr/>
          </p:nvSpPr>
          <p:spPr>
            <a:xfrm>
              <a:off x="3594100" y="4536726"/>
              <a:ext cx="54864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Source Han Serif" panose="02020400000000000000" pitchFamily="18" charset="-122"/>
                  <a:ea typeface="Source Han Serif" panose="02020400000000000000" pitchFamily="18" charset="-122"/>
                </a:rPr>
                <a:t>小组成员：焦立群，黄泽鹏</a:t>
              </a:r>
              <a:endParaRPr lang="en-US" sz="2400" b="1" u="sng" dirty="0">
                <a:solidFill>
                  <a:schemeClr val="tx2">
                    <a:lumMod val="75000"/>
                  </a:schemeClr>
                </a:solidFill>
                <a:latin typeface="Source Han Serif" panose="02020400000000000000" pitchFamily="18" charset="-122"/>
                <a:ea typeface="Source Han Serif" panose="02020400000000000000" pitchFamily="18" charset="-122"/>
              </a:endParaRPr>
            </a:p>
          </p:txBody>
        </p:sp>
      </p:grp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7687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5B7CEDD2-021D-42BF-B273-B9FEE59B91C5}"/>
              </a:ext>
            </a:extLst>
          </p:cNvPr>
          <p:cNvSpPr/>
          <p:nvPr/>
        </p:nvSpPr>
        <p:spPr>
          <a:xfrm rot="5400000" flipH="1" flipV="1">
            <a:off x="1201594" y="-46536"/>
            <a:ext cx="862535" cy="17517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54326-E479-45F8-80F9-2C1126C56CE4}"/>
              </a:ext>
            </a:extLst>
          </p:cNvPr>
          <p:cNvSpPr txBox="1"/>
          <p:nvPr/>
        </p:nvSpPr>
        <p:spPr>
          <a:xfrm>
            <a:off x="2635485" y="444595"/>
            <a:ext cx="4051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用户推荐图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304F-9C7D-40A6-9F0C-FE49010CB976}"/>
              </a:ext>
            </a:extLst>
          </p:cNvPr>
          <p:cNvCxnSpPr>
            <a:cxnSpLocks/>
          </p:cNvCxnSpPr>
          <p:nvPr/>
        </p:nvCxnSpPr>
        <p:spPr>
          <a:xfrm>
            <a:off x="1787764" y="161895"/>
            <a:ext cx="847722" cy="815988"/>
          </a:xfrm>
          <a:prstGeom prst="line">
            <a:avLst/>
          </a:prstGeom>
          <a:ln>
            <a:solidFill>
              <a:srgbClr val="C8DA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/>
          </a:p>
        </p:txBody>
      </p:sp>
      <p:sp>
        <p:nvSpPr>
          <p:cNvPr id="28" name="TextBox 40">
            <a:extLst>
              <a:ext uri="{FF2B5EF4-FFF2-40B4-BE49-F238E27FC236}">
                <a16:creationId xmlns:a16="http://schemas.microsoft.com/office/drawing/2014/main" id="{62D85315-228A-4EAB-A7D0-9334E2B7A9E7}"/>
              </a:ext>
            </a:extLst>
          </p:cNvPr>
          <p:cNvSpPr txBox="1"/>
          <p:nvPr/>
        </p:nvSpPr>
        <p:spPr>
          <a:xfrm>
            <a:off x="2739966" y="1280203"/>
            <a:ext cx="82657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用户和推荐关注用户的关系图</a:t>
            </a:r>
            <a:endParaRPr lang="en-US" sz="24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BA11BD-85C5-423B-AABF-24BAF5C02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t="2267" r="2680"/>
          <a:stretch/>
        </p:blipFill>
        <p:spPr>
          <a:xfrm>
            <a:off x="2739966" y="1715703"/>
            <a:ext cx="63246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1687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22665" y="2777050"/>
            <a:ext cx="3946669" cy="1303901"/>
            <a:chOff x="4122665" y="2819400"/>
            <a:chExt cx="3946669" cy="13039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9B0CBD8-6C79-49F0-BC96-F62C87195F9D}"/>
                </a:ext>
              </a:extLst>
            </p:cNvPr>
            <p:cNvCxnSpPr/>
            <p:nvPr/>
          </p:nvCxnSpPr>
          <p:spPr>
            <a:xfrm>
              <a:off x="4949498" y="3742730"/>
              <a:ext cx="2293003" cy="0"/>
            </a:xfrm>
            <a:prstGeom prst="line">
              <a:avLst/>
            </a:prstGeom>
            <a:ln w="28575">
              <a:solidFill>
                <a:srgbClr val="C8DA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675C7E-62E0-44C6-9365-0680DBCBCF33}"/>
                </a:ext>
              </a:extLst>
            </p:cNvPr>
            <p:cNvSpPr txBox="1"/>
            <p:nvPr/>
          </p:nvSpPr>
          <p:spPr>
            <a:xfrm>
              <a:off x="4122665" y="2819400"/>
              <a:ext cx="3946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spc="600" dirty="0">
                  <a:solidFill>
                    <a:srgbClr val="63707E"/>
                  </a:solidFill>
                  <a:latin typeface="Segoe UI Semibold" panose="020B0702040204020203" pitchFamily="34" charset="0"/>
                </a:rPr>
                <a:t>THANKS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4429122" y="3753969"/>
              <a:ext cx="33432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300" dirty="0">
                  <a:solidFill>
                    <a:srgbClr val="93B5B3"/>
                  </a:solidFill>
                  <a:latin typeface="+mj-lt"/>
                </a:rPr>
                <a:t>presented by J.LIQUN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0311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5B7CEDD2-021D-42BF-B273-B9FEE59B91C5}"/>
              </a:ext>
            </a:extLst>
          </p:cNvPr>
          <p:cNvSpPr/>
          <p:nvPr/>
        </p:nvSpPr>
        <p:spPr>
          <a:xfrm rot="5400000" flipH="1" flipV="1">
            <a:off x="1201594" y="-46536"/>
            <a:ext cx="862535" cy="17517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54326-E479-45F8-80F9-2C1126C56CE4}"/>
              </a:ext>
            </a:extLst>
          </p:cNvPr>
          <p:cNvSpPr txBox="1"/>
          <p:nvPr/>
        </p:nvSpPr>
        <p:spPr>
          <a:xfrm>
            <a:off x="2635485" y="444595"/>
            <a:ext cx="4051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ource Han Sans" panose="020B0500000000000000" pitchFamily="34" charset="-122"/>
                <a:ea typeface="Source Han Sans" panose="020B0500000000000000" pitchFamily="34" charset="-122"/>
                <a:cs typeface="Segoe UI" panose="020B0502040204020203" pitchFamily="34" charset="0"/>
              </a:rPr>
              <a:t>研究问题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304F-9C7D-40A6-9F0C-FE49010CB976}"/>
              </a:ext>
            </a:extLst>
          </p:cNvPr>
          <p:cNvCxnSpPr>
            <a:cxnSpLocks/>
          </p:cNvCxnSpPr>
          <p:nvPr/>
        </p:nvCxnSpPr>
        <p:spPr>
          <a:xfrm>
            <a:off x="1787764" y="161895"/>
            <a:ext cx="847722" cy="815988"/>
          </a:xfrm>
          <a:prstGeom prst="line">
            <a:avLst/>
          </a:prstGeom>
          <a:ln>
            <a:solidFill>
              <a:srgbClr val="C8DA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/>
          </a:p>
        </p:txBody>
      </p:sp>
      <p:grpSp>
        <p:nvGrpSpPr>
          <p:cNvPr id="6" name="组合 5"/>
          <p:cNvGrpSpPr/>
          <p:nvPr/>
        </p:nvGrpSpPr>
        <p:grpSpPr>
          <a:xfrm>
            <a:off x="2200124" y="3529092"/>
            <a:ext cx="7782076" cy="1477330"/>
            <a:chOff x="7467598" y="2630500"/>
            <a:chExt cx="4282536" cy="1477330"/>
          </a:xfrm>
        </p:grpSpPr>
        <p:sp>
          <p:nvSpPr>
            <p:cNvPr id="8" name="TextBox 40">
              <a:extLst>
                <a:ext uri="{FF2B5EF4-FFF2-40B4-BE49-F238E27FC236}">
                  <a16:creationId xmlns:a16="http://schemas.microsoft.com/office/drawing/2014/main" id="{CF55EC6A-7334-4667-A9B0-7F9319CF15DC}"/>
                </a:ext>
              </a:extLst>
            </p:cNvPr>
            <p:cNvSpPr txBox="1"/>
            <p:nvPr/>
          </p:nvSpPr>
          <p:spPr>
            <a:xfrm>
              <a:off x="7629593" y="2630502"/>
              <a:ext cx="412054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457200" indent="-457200">
                <a:buFont typeface="思源黑体" panose="020B0500000000000000" pitchFamily="34" charset="-122"/>
                <a:buChar char="−"/>
              </a:pPr>
              <a:r>
                <a:rPr lang="zh-CN" altLang="en-US" sz="3200" dirty="0">
                  <a:solidFill>
                    <a:srgbClr val="63707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知乎用户的关注关系图</a:t>
              </a:r>
              <a:endParaRPr lang="en-US" altLang="zh-CN" sz="32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marL="457200" indent="-457200">
                <a:buFont typeface="思源黑体" panose="020B0500000000000000" pitchFamily="34" charset="-122"/>
                <a:buChar char="−"/>
              </a:pPr>
              <a:r>
                <a:rPr lang="zh-CN" altLang="en-US" sz="3200" dirty="0">
                  <a:solidFill>
                    <a:srgbClr val="63707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根据该关系图为用户推荐其可能感兴趣的用户</a:t>
              </a:r>
            </a:p>
          </p:txBody>
        </p:sp>
        <p:sp>
          <p:nvSpPr>
            <p:cNvPr id="9" name="Rectangle 39">
              <a:extLst>
                <a:ext uri="{FF2B5EF4-FFF2-40B4-BE49-F238E27FC236}">
                  <a16:creationId xmlns:a16="http://schemas.microsoft.com/office/drawing/2014/main" id="{74ABD719-F946-44DB-A02C-C34EB3C5A260}"/>
                </a:ext>
              </a:extLst>
            </p:cNvPr>
            <p:cNvSpPr/>
            <p:nvPr/>
          </p:nvSpPr>
          <p:spPr>
            <a:xfrm>
              <a:off x="7467598" y="2630500"/>
              <a:ext cx="86529" cy="1477327"/>
            </a:xfrm>
            <a:prstGeom prst="rect">
              <a:avLst/>
            </a:prstGeom>
            <a:solidFill>
              <a:srgbClr val="456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A0AC54-2D08-4F61-9ED9-472ABE636C33}"/>
              </a:ext>
            </a:extLst>
          </p:cNvPr>
          <p:cNvGrpSpPr/>
          <p:nvPr/>
        </p:nvGrpSpPr>
        <p:grpSpPr>
          <a:xfrm>
            <a:off x="2200124" y="2010952"/>
            <a:ext cx="7782076" cy="492444"/>
            <a:chOff x="7467598" y="2630501"/>
            <a:chExt cx="4282536" cy="492444"/>
          </a:xfrm>
        </p:grpSpPr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4B5BAC83-E6B4-4FF6-B737-21A2ED4D2150}"/>
                </a:ext>
              </a:extLst>
            </p:cNvPr>
            <p:cNvSpPr txBox="1"/>
            <p:nvPr/>
          </p:nvSpPr>
          <p:spPr>
            <a:xfrm>
              <a:off x="7629593" y="2630502"/>
              <a:ext cx="412054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用户在知乎社区中的影响力？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3956586C-5911-4058-913A-EAF4F56F2EED}"/>
                </a:ext>
              </a:extLst>
            </p:cNvPr>
            <p:cNvSpPr/>
            <p:nvPr/>
          </p:nvSpPr>
          <p:spPr>
            <a:xfrm>
              <a:off x="7467598" y="2630501"/>
              <a:ext cx="79851" cy="492444"/>
            </a:xfrm>
            <a:prstGeom prst="rect">
              <a:avLst/>
            </a:prstGeom>
            <a:solidFill>
              <a:srgbClr val="456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3681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5B7CEDD2-021D-42BF-B273-B9FEE59B91C5}"/>
              </a:ext>
            </a:extLst>
          </p:cNvPr>
          <p:cNvSpPr/>
          <p:nvPr/>
        </p:nvSpPr>
        <p:spPr>
          <a:xfrm rot="5400000" flipH="1" flipV="1">
            <a:off x="1201594" y="-46536"/>
            <a:ext cx="862535" cy="17517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93B5B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54326-E479-45F8-80F9-2C1126C56CE4}"/>
              </a:ext>
            </a:extLst>
          </p:cNvPr>
          <p:cNvSpPr txBox="1"/>
          <p:nvPr/>
        </p:nvSpPr>
        <p:spPr>
          <a:xfrm>
            <a:off x="2635485" y="444595"/>
            <a:ext cx="4451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ource Han Sans" panose="020B0500000000000000" pitchFamily="34" charset="-122"/>
                <a:ea typeface="Source Han Sans" panose="020B0500000000000000" pitchFamily="34" charset="-122"/>
                <a:cs typeface="Segoe UI" panose="020B0502040204020203" pitchFamily="34" charset="0"/>
              </a:rPr>
              <a:t>数据来源与获取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304F-9C7D-40A6-9F0C-FE49010CB976}"/>
              </a:ext>
            </a:extLst>
          </p:cNvPr>
          <p:cNvCxnSpPr>
            <a:cxnSpLocks/>
          </p:cNvCxnSpPr>
          <p:nvPr/>
        </p:nvCxnSpPr>
        <p:spPr>
          <a:xfrm>
            <a:off x="1787764" y="161895"/>
            <a:ext cx="847722" cy="815988"/>
          </a:xfrm>
          <a:prstGeom prst="line">
            <a:avLst/>
          </a:prstGeom>
          <a:ln>
            <a:solidFill>
              <a:srgbClr val="C8DA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/>
          </a:p>
        </p:txBody>
      </p:sp>
      <p:grpSp>
        <p:nvGrpSpPr>
          <p:cNvPr id="6" name="组合 5"/>
          <p:cNvGrpSpPr/>
          <p:nvPr/>
        </p:nvGrpSpPr>
        <p:grpSpPr>
          <a:xfrm>
            <a:off x="1632861" y="1569967"/>
            <a:ext cx="4114800" cy="3000441"/>
            <a:chOff x="7433733" y="1806350"/>
            <a:chExt cx="4114800" cy="3000441"/>
          </a:xfrm>
        </p:grpSpPr>
        <p:sp>
          <p:nvSpPr>
            <p:cNvPr id="8" name="TextBox 40">
              <a:extLst>
                <a:ext uri="{FF2B5EF4-FFF2-40B4-BE49-F238E27FC236}">
                  <a16:creationId xmlns:a16="http://schemas.microsoft.com/office/drawing/2014/main" id="{CF55EC6A-7334-4667-A9B0-7F9319CF15DC}"/>
                </a:ext>
              </a:extLst>
            </p:cNvPr>
            <p:cNvSpPr txBox="1"/>
            <p:nvPr/>
          </p:nvSpPr>
          <p:spPr>
            <a:xfrm>
              <a:off x="7696200" y="2590800"/>
              <a:ext cx="3441614" cy="2215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dirty="0">
                  <a:solidFill>
                    <a:srgbClr val="63707E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</a:rPr>
                <a:t>以某些知乎大</a:t>
              </a:r>
              <a:r>
                <a:rPr lang="en-US" altLang="zh-CN" sz="2400" dirty="0">
                  <a:solidFill>
                    <a:srgbClr val="63707E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</a:rPr>
                <a:t>V</a:t>
              </a:r>
              <a:r>
                <a:rPr lang="zh-CN" altLang="en-US" sz="2400" dirty="0">
                  <a:solidFill>
                    <a:srgbClr val="63707E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</a:rPr>
                <a:t>作为种子，遍历并递归他们的关注者列表</a:t>
              </a:r>
              <a:endParaRPr lang="en-US" altLang="zh-CN" sz="2400" dirty="0">
                <a:solidFill>
                  <a:srgbClr val="63707E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endParaRPr>
            </a:p>
            <a:p>
              <a:r>
                <a:rPr lang="zh-CN" altLang="en-US" sz="2400" dirty="0">
                  <a:solidFill>
                    <a:srgbClr val="63707E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</a:rPr>
                <a:t>通过知乎</a:t>
              </a:r>
              <a:r>
                <a:rPr lang="en-US" altLang="zh-CN" sz="2400" dirty="0">
                  <a:solidFill>
                    <a:srgbClr val="63707E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  <a:cs typeface="+mn-ea"/>
                </a:rPr>
                <a:t>Web API</a:t>
              </a:r>
              <a:r>
                <a:rPr lang="zh-CN" altLang="en-US" sz="2400" dirty="0">
                  <a:solidFill>
                    <a:srgbClr val="63707E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  <a:cs typeface="+mn-ea"/>
                </a:rPr>
                <a:t>和</a:t>
              </a:r>
              <a:r>
                <a:rPr lang="en-US" altLang="zh-CN" sz="2400" dirty="0">
                  <a:solidFill>
                    <a:srgbClr val="63707E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  <a:cs typeface="+mn-ea"/>
                </a:rPr>
                <a:t>Web Page</a:t>
              </a:r>
              <a:r>
                <a:rPr lang="zh-CN" altLang="en-US" sz="2400" dirty="0">
                  <a:solidFill>
                    <a:srgbClr val="63707E"/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  <a:cs typeface="+mn-ea"/>
                </a:rPr>
                <a:t>爬取知乎用户的个人公开信息</a:t>
              </a:r>
              <a:endParaRPr lang="en-US" sz="2400" b="1" u="sng" dirty="0">
                <a:solidFill>
                  <a:srgbClr val="63707E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endParaRPr>
            </a:p>
          </p:txBody>
        </p:sp>
        <p:sp>
          <p:nvSpPr>
            <p:cNvPr id="9" name="Rectangle 39">
              <a:extLst>
                <a:ext uri="{FF2B5EF4-FFF2-40B4-BE49-F238E27FC236}">
                  <a16:creationId xmlns:a16="http://schemas.microsoft.com/office/drawing/2014/main" id="{74ABD719-F946-44DB-A02C-C34EB3C5A260}"/>
                </a:ext>
              </a:extLst>
            </p:cNvPr>
            <p:cNvSpPr/>
            <p:nvPr/>
          </p:nvSpPr>
          <p:spPr>
            <a:xfrm>
              <a:off x="7467600" y="2579636"/>
              <a:ext cx="121036" cy="2212709"/>
            </a:xfrm>
            <a:prstGeom prst="rect">
              <a:avLst/>
            </a:prstGeom>
            <a:solidFill>
              <a:srgbClr val="456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36">
              <a:extLst>
                <a:ext uri="{FF2B5EF4-FFF2-40B4-BE49-F238E27FC236}">
                  <a16:creationId xmlns:a16="http://schemas.microsoft.com/office/drawing/2014/main" id="{DDE283DF-1E8D-4729-821A-28D97DE9062E}"/>
                </a:ext>
              </a:extLst>
            </p:cNvPr>
            <p:cNvSpPr txBox="1"/>
            <p:nvPr/>
          </p:nvSpPr>
          <p:spPr>
            <a:xfrm>
              <a:off x="7433733" y="1806350"/>
              <a:ext cx="41148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tx2">
                      <a:lumMod val="75000"/>
                    </a:schemeClr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  <a:cs typeface="Arial" panose="020B0604020202020204" pitchFamily="34" charset="0"/>
                </a:rPr>
                <a:t>知乎</a:t>
              </a:r>
              <a:r>
                <a:rPr lang="en-US" altLang="zh-CN" sz="3600" b="1" dirty="0">
                  <a:solidFill>
                    <a:schemeClr val="tx2">
                      <a:lumMod val="75000"/>
                    </a:schemeClr>
                  </a:solidFill>
                  <a:latin typeface="Source Han Sans" panose="020B0500000000000000" pitchFamily="34" charset="-122"/>
                  <a:ea typeface="Source Han Sans" panose="020B0500000000000000" pitchFamily="34" charset="-122"/>
                  <a:cs typeface="Arial" panose="020B0604020202020204" pitchFamily="34" charset="0"/>
                </a:rPr>
                <a:t> Spider</a:t>
              </a:r>
              <a:endParaRPr lang="en-US" sz="3600" b="1" dirty="0">
                <a:solidFill>
                  <a:schemeClr val="tx2">
                    <a:lumMod val="75000"/>
                  </a:schemeClr>
                </a:solidFill>
                <a:latin typeface="Source Han Sans" panose="020B0500000000000000" pitchFamily="34" charset="-122"/>
                <a:ea typeface="Source Han Sans" panose="020B05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 descr="ZH Web Page">
            <a:extLst>
              <a:ext uri="{FF2B5EF4-FFF2-40B4-BE49-F238E27FC236}">
                <a16:creationId xmlns:a16="http://schemas.microsoft.com/office/drawing/2014/main" id="{6D8F6550-F68E-4D11-A84D-926BA2EA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0583"/>
            <a:ext cx="6021705" cy="2987040"/>
          </a:xfrm>
          <a:prstGeom prst="rect">
            <a:avLst/>
          </a:prstGeom>
        </p:spPr>
      </p:pic>
      <p:pic>
        <p:nvPicPr>
          <p:cNvPr id="17" name="图片 16" descr="ZH Web API">
            <a:extLst>
              <a:ext uri="{FF2B5EF4-FFF2-40B4-BE49-F238E27FC236}">
                <a16:creationId xmlns:a16="http://schemas.microsoft.com/office/drawing/2014/main" id="{1748D061-7AA7-4952-9058-E92E055C7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224" y="4555962"/>
            <a:ext cx="4877435" cy="4832985"/>
          </a:xfrm>
          <a:prstGeom prst="rect">
            <a:avLst/>
          </a:prstGeom>
        </p:spPr>
      </p:pic>
      <p:sp>
        <p:nvSpPr>
          <p:cNvPr id="18" name="TextBox 40">
            <a:extLst>
              <a:ext uri="{FF2B5EF4-FFF2-40B4-BE49-F238E27FC236}">
                <a16:creationId xmlns:a16="http://schemas.microsoft.com/office/drawing/2014/main" id="{9CADC72A-CD25-4B54-8D6D-246DE26A5185}"/>
              </a:ext>
            </a:extLst>
          </p:cNvPr>
          <p:cNvSpPr txBox="1"/>
          <p:nvPr/>
        </p:nvSpPr>
        <p:spPr>
          <a:xfrm>
            <a:off x="8904339" y="4867021"/>
            <a:ext cx="21508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93B5B3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知乎 </a:t>
            </a:r>
            <a:r>
              <a:rPr lang="en-US" altLang="zh-CN" sz="2000" dirty="0">
                <a:solidFill>
                  <a:srgbClr val="93B5B3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Web Page</a:t>
            </a:r>
            <a:endParaRPr lang="en-US" sz="2400" b="1" u="sng" dirty="0">
              <a:solidFill>
                <a:srgbClr val="93B5B3"/>
              </a:solidFill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8B29296C-EF26-422E-82AF-6291620283E1}"/>
              </a:ext>
            </a:extLst>
          </p:cNvPr>
          <p:cNvSpPr txBox="1"/>
          <p:nvPr/>
        </p:nvSpPr>
        <p:spPr>
          <a:xfrm>
            <a:off x="8904339" y="5457797"/>
            <a:ext cx="21508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93B5B3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知乎 </a:t>
            </a:r>
            <a:r>
              <a:rPr lang="en-US" altLang="zh-CN" sz="2000" dirty="0">
                <a:solidFill>
                  <a:srgbClr val="93B5B3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Web API</a:t>
            </a:r>
            <a:endParaRPr lang="en-US" sz="2400" b="1" u="sng" dirty="0">
              <a:solidFill>
                <a:srgbClr val="93B5B3"/>
              </a:solidFill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F706669D-168F-4EB4-ACDC-4FAA8FACA719}"/>
              </a:ext>
            </a:extLst>
          </p:cNvPr>
          <p:cNvSpPr/>
          <p:nvPr/>
        </p:nvSpPr>
        <p:spPr>
          <a:xfrm>
            <a:off x="9835683" y="4339631"/>
            <a:ext cx="298917" cy="438112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C8BCDE1A-FE57-47E1-AD15-F26A945BF970}"/>
              </a:ext>
            </a:extLst>
          </p:cNvPr>
          <p:cNvSpPr/>
          <p:nvPr/>
        </p:nvSpPr>
        <p:spPr>
          <a:xfrm rot="16200000">
            <a:off x="8244543" y="5397059"/>
            <a:ext cx="298917" cy="438112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4754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5B7CEDD2-021D-42BF-B273-B9FEE59B91C5}"/>
              </a:ext>
            </a:extLst>
          </p:cNvPr>
          <p:cNvSpPr/>
          <p:nvPr/>
        </p:nvSpPr>
        <p:spPr>
          <a:xfrm rot="5400000" flipH="1" flipV="1">
            <a:off x="1201594" y="-46536"/>
            <a:ext cx="862535" cy="17517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54326-E479-45F8-80F9-2C1126C56CE4}"/>
              </a:ext>
            </a:extLst>
          </p:cNvPr>
          <p:cNvSpPr txBox="1"/>
          <p:nvPr/>
        </p:nvSpPr>
        <p:spPr>
          <a:xfrm>
            <a:off x="2635485" y="444595"/>
            <a:ext cx="4679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ource Han Sans" panose="020B0500000000000000" pitchFamily="34" charset="-122"/>
                <a:ea typeface="Source Han Sans" panose="020B0500000000000000" pitchFamily="34" charset="-122"/>
                <a:cs typeface="Segoe UI" panose="020B0502040204020203" pitchFamily="34" charset="0"/>
              </a:rPr>
              <a:t>数据预处理和存储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304F-9C7D-40A6-9F0C-FE49010CB976}"/>
              </a:ext>
            </a:extLst>
          </p:cNvPr>
          <p:cNvCxnSpPr>
            <a:cxnSpLocks/>
          </p:cNvCxnSpPr>
          <p:nvPr/>
        </p:nvCxnSpPr>
        <p:spPr>
          <a:xfrm>
            <a:off x="1787764" y="161895"/>
            <a:ext cx="847722" cy="815988"/>
          </a:xfrm>
          <a:prstGeom prst="line">
            <a:avLst/>
          </a:prstGeom>
          <a:ln>
            <a:solidFill>
              <a:srgbClr val="C8DA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4E005F-2C7A-437B-A636-104EC9DBA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t="12275" r="10507" b="15506"/>
          <a:stretch/>
        </p:blipFill>
        <p:spPr>
          <a:xfrm>
            <a:off x="5082872" y="1953628"/>
            <a:ext cx="6150483" cy="3505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06C5C06-B235-4275-B1EC-92B86FEED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12" y="1801229"/>
            <a:ext cx="1905000" cy="1905000"/>
          </a:xfrm>
          <a:prstGeom prst="rect">
            <a:avLst/>
          </a:prstGeom>
        </p:spPr>
      </p:pic>
      <p:sp>
        <p:nvSpPr>
          <p:cNvPr id="22" name="TextBox 40">
            <a:extLst>
              <a:ext uri="{FF2B5EF4-FFF2-40B4-BE49-F238E27FC236}">
                <a16:creationId xmlns:a16="http://schemas.microsoft.com/office/drawing/2014/main" id="{2BDF6289-DF6F-41BB-AFFD-6A4C1C34296E}"/>
              </a:ext>
            </a:extLst>
          </p:cNvPr>
          <p:cNvSpPr txBox="1"/>
          <p:nvPr/>
        </p:nvSpPr>
        <p:spPr>
          <a:xfrm>
            <a:off x="1825745" y="3552340"/>
            <a:ext cx="13659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63707E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知乎 </a:t>
            </a:r>
            <a:r>
              <a:rPr lang="en-US" altLang="zh-CN" sz="2000" dirty="0">
                <a:solidFill>
                  <a:srgbClr val="63707E"/>
                </a:solidFill>
                <a:latin typeface="Source Han Sans" panose="020B0500000000000000" pitchFamily="34" charset="-122"/>
                <a:ea typeface="Source Han Sans" panose="020B0500000000000000" pitchFamily="34" charset="-122"/>
              </a:rPr>
              <a:t>Spider</a:t>
            </a:r>
            <a:endParaRPr lang="en-US" sz="2400" b="1" u="sng" dirty="0">
              <a:solidFill>
                <a:srgbClr val="63707E"/>
              </a:solidFill>
              <a:latin typeface="Source Han Sans" panose="020B0500000000000000" pitchFamily="34" charset="-122"/>
              <a:ea typeface="Source Han Sans" panose="020B0500000000000000" pitchFamily="34" charset="-122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E0787E2-053C-426A-8474-735EDC027FAF}"/>
              </a:ext>
            </a:extLst>
          </p:cNvPr>
          <p:cNvSpPr/>
          <p:nvPr/>
        </p:nvSpPr>
        <p:spPr>
          <a:xfrm>
            <a:off x="3734425" y="3194705"/>
            <a:ext cx="1240917" cy="598211"/>
          </a:xfrm>
          <a:prstGeom prst="rightArrow">
            <a:avLst/>
          </a:pr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D9AE195-D96E-4FE1-90E7-40E6C92521BD}"/>
              </a:ext>
            </a:extLst>
          </p:cNvPr>
          <p:cNvSpPr/>
          <p:nvPr/>
        </p:nvSpPr>
        <p:spPr>
          <a:xfrm>
            <a:off x="1305274" y="4040066"/>
            <a:ext cx="377759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3B5B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用户信息：</a:t>
            </a:r>
            <a:endParaRPr lang="en-US" altLang="zh-CN" dirty="0">
              <a:solidFill>
                <a:srgbClr val="93B5B3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dirty="0">
                <a:solidFill>
                  <a:srgbClr val="93B5B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昵称，</a:t>
            </a:r>
            <a:r>
              <a:rPr lang="zh-CN" altLang="en-US" sz="2400" b="1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关注列表</a:t>
            </a:r>
            <a:r>
              <a:rPr lang="zh-CN" altLang="en-US" dirty="0">
                <a:solidFill>
                  <a:srgbClr val="93B5B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，学校</a:t>
            </a:r>
            <a:r>
              <a:rPr lang="en-US" altLang="zh-CN" dirty="0">
                <a:solidFill>
                  <a:srgbClr val="93B5B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+</a:t>
            </a:r>
            <a:r>
              <a:rPr lang="zh-CN" altLang="en-US" dirty="0">
                <a:solidFill>
                  <a:srgbClr val="93B5B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专业，行业，</a:t>
            </a:r>
            <a:endParaRPr lang="en-US" altLang="zh-CN" dirty="0">
              <a:solidFill>
                <a:srgbClr val="93B5B3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dirty="0">
                <a:solidFill>
                  <a:srgbClr val="93B5B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单位</a:t>
            </a:r>
            <a:r>
              <a:rPr lang="en-US" altLang="zh-CN" dirty="0">
                <a:solidFill>
                  <a:srgbClr val="93B5B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+</a:t>
            </a:r>
            <a:r>
              <a:rPr lang="zh-CN" altLang="en-US" dirty="0">
                <a:solidFill>
                  <a:srgbClr val="93B5B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职位，城市</a:t>
            </a:r>
            <a:r>
              <a:rPr lang="en-US" altLang="zh-CN" dirty="0">
                <a:solidFill>
                  <a:srgbClr val="93B5B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……</a:t>
            </a:r>
            <a:endParaRPr lang="zh-CN" altLang="en-US" dirty="0">
              <a:solidFill>
                <a:srgbClr val="93B5B3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7392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5B7CEDD2-021D-42BF-B273-B9FEE59B91C5}"/>
              </a:ext>
            </a:extLst>
          </p:cNvPr>
          <p:cNvSpPr/>
          <p:nvPr/>
        </p:nvSpPr>
        <p:spPr>
          <a:xfrm rot="5400000" flipH="1" flipV="1">
            <a:off x="1201594" y="-46536"/>
            <a:ext cx="862535" cy="17517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54326-E479-45F8-80F9-2C1126C56CE4}"/>
              </a:ext>
            </a:extLst>
          </p:cNvPr>
          <p:cNvSpPr txBox="1"/>
          <p:nvPr/>
        </p:nvSpPr>
        <p:spPr>
          <a:xfrm>
            <a:off x="2635485" y="444595"/>
            <a:ext cx="5213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数据预处理</a:t>
            </a: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—</a:t>
            </a:r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构造图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304F-9C7D-40A6-9F0C-FE49010CB976}"/>
              </a:ext>
            </a:extLst>
          </p:cNvPr>
          <p:cNvCxnSpPr>
            <a:cxnSpLocks/>
          </p:cNvCxnSpPr>
          <p:nvPr/>
        </p:nvCxnSpPr>
        <p:spPr>
          <a:xfrm>
            <a:off x="1787764" y="161895"/>
            <a:ext cx="847722" cy="815988"/>
          </a:xfrm>
          <a:prstGeom prst="line">
            <a:avLst/>
          </a:prstGeom>
          <a:ln>
            <a:solidFill>
              <a:srgbClr val="C8DA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3BF001-D4F1-49D7-AC97-E53A948B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40" y="1772182"/>
            <a:ext cx="4342857" cy="14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E6BE95-5AA3-4DF7-AF5F-9302381F4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847352"/>
            <a:ext cx="3441614" cy="2184101"/>
          </a:xfrm>
          <a:prstGeom prst="rect">
            <a:avLst/>
          </a:prstGeom>
        </p:spPr>
      </p:pic>
      <p:sp>
        <p:nvSpPr>
          <p:cNvPr id="15" name="TextBox 40">
            <a:extLst>
              <a:ext uri="{FF2B5EF4-FFF2-40B4-BE49-F238E27FC236}">
                <a16:creationId xmlns:a16="http://schemas.microsoft.com/office/drawing/2014/main" id="{EFA2B997-FB79-44CD-A30C-A6D12BB0DCC3}"/>
              </a:ext>
            </a:extLst>
          </p:cNvPr>
          <p:cNvSpPr txBox="1"/>
          <p:nvPr/>
        </p:nvSpPr>
        <p:spPr>
          <a:xfrm>
            <a:off x="1600200" y="2029127"/>
            <a:ext cx="370113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数据库中读取的数据结构</a:t>
            </a:r>
            <a:endParaRPr lang="en-US" altLang="zh-CN" sz="24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en-US" altLang="zh-CN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——</a:t>
            </a:r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用户及其关注列表</a:t>
            </a:r>
            <a:endParaRPr lang="en-US" sz="2400" b="1" u="sng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17BB72-CFC9-47F5-9F84-B99065537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40" y="4331537"/>
            <a:ext cx="7486650" cy="1676400"/>
          </a:xfrm>
          <a:prstGeom prst="rect">
            <a:avLst/>
          </a:prstGeom>
        </p:spPr>
      </p:pic>
      <p:sp>
        <p:nvSpPr>
          <p:cNvPr id="18" name="TextBox 40">
            <a:extLst>
              <a:ext uri="{FF2B5EF4-FFF2-40B4-BE49-F238E27FC236}">
                <a16:creationId xmlns:a16="http://schemas.microsoft.com/office/drawing/2014/main" id="{8B33286F-6063-4BE4-B289-272F7BA45C4F}"/>
              </a:ext>
            </a:extLst>
          </p:cNvPr>
          <p:cNvSpPr txBox="1"/>
          <p:nvPr/>
        </p:nvSpPr>
        <p:spPr>
          <a:xfrm>
            <a:off x="5775140" y="1308557"/>
            <a:ext cx="3701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生成用户的点</a:t>
            </a:r>
            <a:endParaRPr lang="en-US" sz="2400" b="1" u="sng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6612D775-0161-4F14-AE13-6BA86628E62E}"/>
              </a:ext>
            </a:extLst>
          </p:cNvPr>
          <p:cNvSpPr txBox="1"/>
          <p:nvPr/>
        </p:nvSpPr>
        <p:spPr>
          <a:xfrm>
            <a:off x="5775140" y="3903419"/>
            <a:ext cx="3701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生成关注关系的边</a:t>
            </a:r>
            <a:endParaRPr lang="en-US" sz="2400" b="1" u="sng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07C1065A-5D6F-4A24-BFA4-5EA9025DD682}"/>
              </a:ext>
            </a:extLst>
          </p:cNvPr>
          <p:cNvSpPr/>
          <p:nvPr/>
        </p:nvSpPr>
        <p:spPr>
          <a:xfrm>
            <a:off x="4899142" y="2029127"/>
            <a:ext cx="685800" cy="3657600"/>
          </a:xfrm>
          <a:prstGeom prst="leftBrace">
            <a:avLst/>
          </a:prstGeom>
          <a:ln w="19050">
            <a:solidFill>
              <a:srgbClr val="63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64631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5B7CEDD2-021D-42BF-B273-B9FEE59B91C5}"/>
              </a:ext>
            </a:extLst>
          </p:cNvPr>
          <p:cNvSpPr/>
          <p:nvPr/>
        </p:nvSpPr>
        <p:spPr>
          <a:xfrm rot="5400000" flipH="1" flipV="1">
            <a:off x="1201594" y="-46536"/>
            <a:ext cx="862535" cy="17517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54326-E479-45F8-80F9-2C1126C56CE4}"/>
              </a:ext>
            </a:extLst>
          </p:cNvPr>
          <p:cNvSpPr txBox="1"/>
          <p:nvPr/>
        </p:nvSpPr>
        <p:spPr>
          <a:xfrm>
            <a:off x="2635485" y="444595"/>
            <a:ext cx="3003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用户关注图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304F-9C7D-40A6-9F0C-FE49010CB976}"/>
              </a:ext>
            </a:extLst>
          </p:cNvPr>
          <p:cNvCxnSpPr>
            <a:cxnSpLocks/>
          </p:cNvCxnSpPr>
          <p:nvPr/>
        </p:nvCxnSpPr>
        <p:spPr>
          <a:xfrm>
            <a:off x="1787764" y="161895"/>
            <a:ext cx="847722" cy="815988"/>
          </a:xfrm>
          <a:prstGeom prst="line">
            <a:avLst/>
          </a:prstGeom>
          <a:ln>
            <a:solidFill>
              <a:srgbClr val="C8DA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38819F-58F7-4D05-A460-3AC09823E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1963" r="19524" b="792"/>
          <a:stretch/>
        </p:blipFill>
        <p:spPr>
          <a:xfrm>
            <a:off x="2069159" y="1652420"/>
            <a:ext cx="8053683" cy="5105400"/>
          </a:xfrm>
          <a:prstGeom prst="rect">
            <a:avLst/>
          </a:prstGeom>
        </p:spPr>
      </p:pic>
      <p:sp>
        <p:nvSpPr>
          <p:cNvPr id="13" name="TextBox 40">
            <a:extLst>
              <a:ext uri="{FF2B5EF4-FFF2-40B4-BE49-F238E27FC236}">
                <a16:creationId xmlns:a16="http://schemas.microsoft.com/office/drawing/2014/main" id="{4F047270-3632-46FD-BA42-0EBE1735D575}"/>
              </a:ext>
            </a:extLst>
          </p:cNvPr>
          <p:cNvSpPr txBox="1"/>
          <p:nvPr/>
        </p:nvSpPr>
        <p:spPr>
          <a:xfrm>
            <a:off x="2209800" y="1294728"/>
            <a:ext cx="37011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根据初始关注关系生成的图</a:t>
            </a:r>
            <a:endParaRPr lang="en-US" b="1" u="sng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1436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0E5FCA6-25EE-42C4-A068-9F4589EFF1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5417" r="26875" b="19267"/>
          <a:stretch/>
        </p:blipFill>
        <p:spPr>
          <a:xfrm>
            <a:off x="4343400" y="1566042"/>
            <a:ext cx="6784270" cy="4444397"/>
          </a:xfrm>
          <a:prstGeom prst="rect">
            <a:avLst/>
          </a:prstGeom>
        </p:spPr>
      </p:pic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5B7CEDD2-021D-42BF-B273-B9FEE59B91C5}"/>
              </a:ext>
            </a:extLst>
          </p:cNvPr>
          <p:cNvSpPr/>
          <p:nvPr/>
        </p:nvSpPr>
        <p:spPr>
          <a:xfrm rot="5400000" flipH="1" flipV="1">
            <a:off x="1201594" y="-46536"/>
            <a:ext cx="862535" cy="17517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54326-E479-45F8-80F9-2C1126C56CE4}"/>
              </a:ext>
            </a:extLst>
          </p:cNvPr>
          <p:cNvSpPr txBox="1"/>
          <p:nvPr/>
        </p:nvSpPr>
        <p:spPr>
          <a:xfrm>
            <a:off x="2635485" y="444595"/>
            <a:ext cx="650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GraphX</a:t>
            </a:r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计算</a:t>
            </a: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—PageRank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304F-9C7D-40A6-9F0C-FE49010CB976}"/>
              </a:ext>
            </a:extLst>
          </p:cNvPr>
          <p:cNvCxnSpPr>
            <a:cxnSpLocks/>
          </p:cNvCxnSpPr>
          <p:nvPr/>
        </p:nvCxnSpPr>
        <p:spPr>
          <a:xfrm>
            <a:off x="1787764" y="161895"/>
            <a:ext cx="847722" cy="815988"/>
          </a:xfrm>
          <a:prstGeom prst="line">
            <a:avLst/>
          </a:prstGeom>
          <a:ln>
            <a:solidFill>
              <a:srgbClr val="C8DA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/>
          </a:p>
        </p:txBody>
      </p:sp>
      <p:sp>
        <p:nvSpPr>
          <p:cNvPr id="17" name="TextBox 40">
            <a:extLst>
              <a:ext uri="{FF2B5EF4-FFF2-40B4-BE49-F238E27FC236}">
                <a16:creationId xmlns:a16="http://schemas.microsoft.com/office/drawing/2014/main" id="{8D53DD18-FD89-40D5-81B5-6DA8F3A874DD}"/>
              </a:ext>
            </a:extLst>
          </p:cNvPr>
          <p:cNvSpPr txBox="1"/>
          <p:nvPr/>
        </p:nvSpPr>
        <p:spPr>
          <a:xfrm>
            <a:off x="1573858" y="1824585"/>
            <a:ext cx="401508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思源黑体" panose="020B0500000000000000" pitchFamily="34" charset="-122"/>
              <a:buChar char="−"/>
            </a:pPr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调用</a:t>
            </a:r>
            <a:r>
              <a:rPr lang="en-US" altLang="zh-CN" sz="2400" dirty="0" err="1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GraphX</a:t>
            </a:r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提供的</a:t>
            </a:r>
            <a:r>
              <a:rPr lang="en-US" altLang="zh-CN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PageRank</a:t>
            </a:r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算法</a:t>
            </a:r>
            <a:endParaRPr lang="en-US" altLang="zh-CN" sz="24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buFont typeface="思源黑体" panose="020B0500000000000000" pitchFamily="34" charset="-122"/>
              <a:buChar char="−"/>
            </a:pPr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计算各个用户顶点的权重</a:t>
            </a:r>
            <a:endParaRPr lang="en-US" altLang="zh-CN" sz="24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buFont typeface="思源黑体" panose="020B0500000000000000" pitchFamily="34" charset="-122"/>
              <a:buChar char="−"/>
            </a:pPr>
            <a:r>
              <a:rPr lang="zh-CN" altLang="en-US" sz="24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受关注越多的用户权重越高</a:t>
            </a:r>
            <a:endParaRPr lang="en-US" sz="2400" b="1" u="sng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8BA652-BF06-401B-894E-34897079E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906" y="3429000"/>
            <a:ext cx="24098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478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5B7CEDD2-021D-42BF-B273-B9FEE59B91C5}"/>
              </a:ext>
            </a:extLst>
          </p:cNvPr>
          <p:cNvSpPr/>
          <p:nvPr/>
        </p:nvSpPr>
        <p:spPr>
          <a:xfrm rot="5400000" flipH="1" flipV="1">
            <a:off x="1201594" y="-46536"/>
            <a:ext cx="862535" cy="17517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54326-E479-45F8-80F9-2C1126C56CE4}"/>
              </a:ext>
            </a:extLst>
          </p:cNvPr>
          <p:cNvSpPr txBox="1"/>
          <p:nvPr/>
        </p:nvSpPr>
        <p:spPr>
          <a:xfrm>
            <a:off x="2635485" y="444595"/>
            <a:ext cx="5975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用户关注图</a:t>
            </a:r>
            <a:r>
              <a:rPr lang="zh-CN" altLang="en-US" sz="2400" b="1" dirty="0">
                <a:solidFill>
                  <a:schemeClr val="accent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（点有权重）</a:t>
            </a:r>
            <a:endParaRPr lang="en-US" sz="4400" b="1" dirty="0">
              <a:solidFill>
                <a:schemeClr val="accent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304F-9C7D-40A6-9F0C-FE49010CB976}"/>
              </a:ext>
            </a:extLst>
          </p:cNvPr>
          <p:cNvCxnSpPr>
            <a:cxnSpLocks/>
          </p:cNvCxnSpPr>
          <p:nvPr/>
        </p:nvCxnSpPr>
        <p:spPr>
          <a:xfrm>
            <a:off x="1787764" y="161895"/>
            <a:ext cx="847722" cy="815988"/>
          </a:xfrm>
          <a:prstGeom prst="line">
            <a:avLst/>
          </a:prstGeom>
          <a:ln>
            <a:solidFill>
              <a:srgbClr val="C8DA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/>
          </a:p>
        </p:txBody>
      </p:sp>
      <p:sp>
        <p:nvSpPr>
          <p:cNvPr id="13" name="TextBox 40">
            <a:extLst>
              <a:ext uri="{FF2B5EF4-FFF2-40B4-BE49-F238E27FC236}">
                <a16:creationId xmlns:a16="http://schemas.microsoft.com/office/drawing/2014/main" id="{4F047270-3632-46FD-BA42-0EBE1735D575}"/>
              </a:ext>
            </a:extLst>
          </p:cNvPr>
          <p:cNvSpPr txBox="1"/>
          <p:nvPr/>
        </p:nvSpPr>
        <p:spPr>
          <a:xfrm>
            <a:off x="2364695" y="1296252"/>
            <a:ext cx="37011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</a:t>
            </a:r>
            <a:r>
              <a:rPr lang="en-US" altLang="zh-CN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PageRank</a:t>
            </a:r>
            <a:r>
              <a:rPr lang="zh-CN" altLang="en-US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算法计算后的图</a:t>
            </a:r>
            <a:endParaRPr lang="en-US" b="1" u="sng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DEC253-297F-40F4-9162-43CC221A9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r="1875"/>
          <a:stretch/>
        </p:blipFill>
        <p:spPr>
          <a:xfrm>
            <a:off x="2364695" y="1655467"/>
            <a:ext cx="8170164" cy="49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93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5B7CEDD2-021D-42BF-B273-B9FEE59B91C5}"/>
              </a:ext>
            </a:extLst>
          </p:cNvPr>
          <p:cNvSpPr/>
          <p:nvPr/>
        </p:nvSpPr>
        <p:spPr>
          <a:xfrm rot="5400000" flipH="1" flipV="1">
            <a:off x="1201594" y="-46536"/>
            <a:ext cx="862535" cy="175170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93B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54326-E479-45F8-80F9-2C1126C56CE4}"/>
              </a:ext>
            </a:extLst>
          </p:cNvPr>
          <p:cNvSpPr txBox="1"/>
          <p:nvPr/>
        </p:nvSpPr>
        <p:spPr>
          <a:xfrm>
            <a:off x="2635485" y="444595"/>
            <a:ext cx="7916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GraphX</a:t>
            </a:r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计算</a:t>
            </a:r>
            <a:r>
              <a:rPr lang="en-US" altLang="zh-CN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—</a:t>
            </a:r>
            <a:r>
              <a:rPr lang="zh-CN" altLang="en-US" sz="4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推荐算法</a:t>
            </a:r>
            <a:endParaRPr lang="en-US" sz="44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E304F-9C7D-40A6-9F0C-FE49010CB976}"/>
              </a:ext>
            </a:extLst>
          </p:cNvPr>
          <p:cNvCxnSpPr>
            <a:cxnSpLocks/>
          </p:cNvCxnSpPr>
          <p:nvPr/>
        </p:nvCxnSpPr>
        <p:spPr>
          <a:xfrm>
            <a:off x="1787764" y="161895"/>
            <a:ext cx="847722" cy="815988"/>
          </a:xfrm>
          <a:prstGeom prst="line">
            <a:avLst/>
          </a:prstGeom>
          <a:ln>
            <a:solidFill>
              <a:srgbClr val="C8DA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E4D6F58-E121-4230-B692-B6CCC92F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94F424-98E4-4764-989F-23F3C4A2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6ED0-A0F0-4DD8-9F67-B90C7A380A10}" type="datetime1">
              <a:rPr lang="en-US" smtClean="0"/>
              <a:t>11/12/2019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00C7A3-77FE-4026-90AC-4916CEC7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713" y="2635926"/>
            <a:ext cx="6076190" cy="1342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383CA7-AB7B-4CEB-A712-FBCAD4AA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713" y="5011954"/>
            <a:ext cx="7438095" cy="1457143"/>
          </a:xfrm>
          <a:prstGeom prst="rect">
            <a:avLst/>
          </a:prstGeom>
        </p:spPr>
      </p:pic>
      <p:sp>
        <p:nvSpPr>
          <p:cNvPr id="13" name="TextBox 40">
            <a:extLst>
              <a:ext uri="{FF2B5EF4-FFF2-40B4-BE49-F238E27FC236}">
                <a16:creationId xmlns:a16="http://schemas.microsoft.com/office/drawing/2014/main" id="{A6F61AC3-1861-487F-B1B0-84074115306B}"/>
              </a:ext>
            </a:extLst>
          </p:cNvPr>
          <p:cNvSpPr txBox="1"/>
          <p:nvPr/>
        </p:nvSpPr>
        <p:spPr>
          <a:xfrm>
            <a:off x="2508713" y="1386659"/>
            <a:ext cx="68580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获得关注者的关注：</a:t>
            </a:r>
            <a:endParaRPr lang="en-US" altLang="zh-CN" sz="20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buFont typeface="思源黑体" panose="020B0500000000000000" pitchFamily="34" charset="-122"/>
              <a:buChar char="−"/>
            </a:pPr>
            <a:r>
              <a:rPr lang="zh-CN" altLang="en-US" sz="20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聚合所有点的邻居的属性</a:t>
            </a:r>
            <a:endParaRPr lang="en-US" altLang="zh-CN" sz="20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buFont typeface="思源黑体" panose="020B0500000000000000" pitchFamily="34" charset="-122"/>
              <a:buChar char="−"/>
            </a:pPr>
            <a:r>
              <a:rPr lang="zh-CN" altLang="en-US" sz="20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生成一张新图</a:t>
            </a:r>
            <a:endParaRPr lang="en-US" altLang="zh-CN" sz="20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buFont typeface="思源黑体" panose="020B0500000000000000" pitchFamily="34" charset="-122"/>
              <a:buChar char="−"/>
            </a:pPr>
            <a:r>
              <a:rPr lang="zh-CN" altLang="en-US" sz="20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聚合新图中所有点的邻居的属性，即为二跳邻居</a:t>
            </a:r>
            <a:endParaRPr lang="en-US" sz="20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TextBox 40">
            <a:extLst>
              <a:ext uri="{FF2B5EF4-FFF2-40B4-BE49-F238E27FC236}">
                <a16:creationId xmlns:a16="http://schemas.microsoft.com/office/drawing/2014/main" id="{2621A714-168C-46B7-9EE2-0789ECB9B0F7}"/>
              </a:ext>
            </a:extLst>
          </p:cNvPr>
          <p:cNvSpPr txBox="1"/>
          <p:nvPr/>
        </p:nvSpPr>
        <p:spPr>
          <a:xfrm>
            <a:off x="2508713" y="4071429"/>
            <a:ext cx="6705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寻找值得推荐的关注用户：</a:t>
            </a:r>
            <a:endParaRPr lang="en-US" altLang="zh-CN" sz="20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z="20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对每个用户的二跳邻居的（权重</a:t>
            </a:r>
            <a:r>
              <a:rPr lang="en-US" altLang="zh-CN" sz="20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*</a:t>
            </a:r>
            <a:r>
              <a:rPr lang="zh-CN" altLang="en-US" sz="20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出现次数）进行计算排序，</a:t>
            </a:r>
            <a:endParaRPr lang="en-US" altLang="zh-CN" sz="20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z="2000" dirty="0">
                <a:solidFill>
                  <a:srgbClr val="63707E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将值最大的用户挑选为该用户的推荐关注</a:t>
            </a:r>
            <a:endParaRPr lang="en-US" altLang="zh-CN" sz="2000" dirty="0">
              <a:solidFill>
                <a:srgbClr val="63707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0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315</Words>
  <Application>Microsoft Office PowerPoint</Application>
  <PresentationFormat>宽屏</PresentationFormat>
  <Paragraphs>72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Source Han Sans</vt:lpstr>
      <vt:lpstr>Source Han Serif</vt:lpstr>
      <vt:lpstr>等线</vt:lpstr>
      <vt:lpstr>思源黑体</vt:lpstr>
      <vt:lpstr>Arial</vt:lpstr>
      <vt:lpstr>Calibri</vt:lpstr>
      <vt:lpstr>Calibri Light</vt:lpstr>
      <vt:lpstr>Segoe UI</vt:lpstr>
      <vt:lpstr>Segoe UI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Rhofi</dc:creator>
  <cp:lastModifiedBy>Molloh Chiao</cp:lastModifiedBy>
  <cp:revision>163</cp:revision>
  <dcterms:created xsi:type="dcterms:W3CDTF">2018-07-17T06:47:50Z</dcterms:created>
  <dcterms:modified xsi:type="dcterms:W3CDTF">2019-11-12T11:23:51Z</dcterms:modified>
</cp:coreProperties>
</file>